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5" r:id="rId1"/>
  </p:sldMasterIdLst>
  <p:notesMasterIdLst>
    <p:notesMasterId r:id="rId5"/>
  </p:notesMasterIdLst>
  <p:sldIdLst>
    <p:sldId id="258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27"/>
    <p:restoredTop sz="94694"/>
  </p:normalViewPr>
  <p:slideViewPr>
    <p:cSldViewPr snapToGrid="0" showGuides="1">
      <p:cViewPr varScale="1">
        <p:scale>
          <a:sx n="117" d="100"/>
          <a:sy n="117" d="100"/>
        </p:scale>
        <p:origin x="488" y="168"/>
      </p:cViewPr>
      <p:guideLst>
        <p:guide orient="horz" pos="64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>
</file>

<file path=ppt/media/image2.png>
</file>

<file path=ppt/media/image3.png>
</file>

<file path=ppt/media/image4.png>
</file>

<file path=ppt/media/image5.ti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27444-96BD-D74A-9AD5-9D9DD35D1474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0EBC1-E4F4-364E-B03E-5C2B27BFED9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01060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0EBC1-E4F4-364E-B03E-5C2B27BFED9E}" type="slidenum">
              <a:rPr lang="en-CH" smtClean="0"/>
              <a:t>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91805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0EBC1-E4F4-364E-B03E-5C2B27BFED9E}" type="slidenum">
              <a:rPr lang="en-CH" smtClean="0"/>
              <a:t>2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80224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928552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3931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50474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78690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59721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00336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664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23139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21599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23850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86538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24534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tif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E22D5-C8C1-233D-A6BD-AC43744A7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6292" y="214522"/>
            <a:ext cx="7729728" cy="601061"/>
          </a:xfrm>
        </p:spPr>
        <p:txBody>
          <a:bodyPr>
            <a:normAutofit fontScale="90000"/>
          </a:bodyPr>
          <a:lstStyle/>
          <a:p>
            <a:r>
              <a:rPr lang="en-GB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ANOVA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 - </a:t>
            </a:r>
            <a:r>
              <a:rPr lang="en-GB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Analysis of Variance</a:t>
            </a:r>
            <a:endParaRPr lang="en-CH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93378-7FC6-30B5-46AF-891DCDD69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12" y="1016000"/>
            <a:ext cx="12041688" cy="556781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A statistical test used to analyse the difference between the means of more than two groups.</a:t>
            </a:r>
          </a:p>
          <a:p>
            <a:pPr marL="0" indent="0">
              <a:buNone/>
            </a:pP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Can be used with data about </a:t>
            </a: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one categorical independent variable 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and </a:t>
            </a: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one quantitative dependent variable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. The independent variable should have at least three levels.</a:t>
            </a:r>
          </a:p>
          <a:p>
            <a:pPr marL="0" indent="0">
              <a:buNone/>
            </a:pP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Assumptions:</a:t>
            </a:r>
          </a:p>
          <a:p>
            <a:pPr lvl="1">
              <a:buFont typeface="+mj-lt"/>
              <a:buAutoNum type="arabicPeriod"/>
            </a:pP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Independence of observations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: the data were collected using statistically valid sampling methods, and there are no hidden relationships among observations. If there is a cofounding variable that needed to be controlled  for statistically, ANOVA with blocking variables can be used.</a:t>
            </a:r>
          </a:p>
          <a:p>
            <a:pPr lvl="1">
              <a:buFont typeface="+mj-lt"/>
              <a:buAutoNum type="arabicPeriod"/>
            </a:pP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Normally-distributed response variable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: The values of the dependent variable follow a normal distribution.</a:t>
            </a:r>
          </a:p>
          <a:p>
            <a:pPr lvl="1">
              <a:buFont typeface="+mj-lt"/>
              <a:buAutoNum type="arabicPeriod"/>
            </a:pP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Homogeneity of variance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: The variation within each group being compared is similar for every group. If the variances are different among the groups, then ANOVA probably isn’t the right fit for the data.</a:t>
            </a:r>
          </a:p>
          <a:p>
            <a:pPr marL="11113" lvl="1" indent="0">
              <a:buNone/>
            </a:pP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 ANOVA null hypothesis is that the </a:t>
            </a: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mean responses are equal for all treatments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. The ANOVA p-value comes from an F-test.</a:t>
            </a:r>
          </a:p>
          <a:p>
            <a:pPr marL="0" indent="0">
              <a:buNone/>
            </a:pP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ANOVA will tell if there are differences among the levels of the independent variable, but not which differences are significant. To find how the treatment levels differ from one another, a </a:t>
            </a:r>
            <a:r>
              <a:rPr lang="en-GB" sz="2000" b="1" i="0" dirty="0" err="1">
                <a:solidFill>
                  <a:schemeClr val="accent2">
                    <a:lumMod val="50000"/>
                  </a:schemeClr>
                </a:solidFill>
                <a:effectLst/>
              </a:rPr>
              <a:t>TukeyHSD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 post-hoc test needs to be done.</a:t>
            </a:r>
            <a:endParaRPr lang="en-CH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023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AB4E4-4775-0D91-3166-C0F33EDD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364" y="299844"/>
            <a:ext cx="9427272" cy="729476"/>
          </a:xfrm>
        </p:spPr>
        <p:txBody>
          <a:bodyPr>
            <a:normAutofit fontScale="90000"/>
          </a:bodyPr>
          <a:lstStyle/>
          <a:p>
            <a:r>
              <a:rPr lang="en-CH" dirty="0">
                <a:solidFill>
                  <a:schemeClr val="accent2">
                    <a:lumMod val="50000"/>
                  </a:schemeClr>
                </a:solidFill>
              </a:rPr>
              <a:t>Effect of DNA damage on telomere replication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D58F80-7AE2-2146-669D-B5B8036A7C7B}"/>
              </a:ext>
            </a:extLst>
          </p:cNvPr>
          <p:cNvSpPr txBox="1"/>
          <p:nvPr/>
        </p:nvSpPr>
        <p:spPr>
          <a:xfrm>
            <a:off x="8275670" y="2147416"/>
            <a:ext cx="3115111" cy="95410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CH" sz="2800" dirty="0"/>
              <a:t>Should I have used Kruskal-Wallis test?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9E61C0F-D00F-9903-4802-DC233F6EA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3453" t="59598" r="64906" b="21460"/>
          <a:stretch/>
        </p:blipFill>
        <p:spPr>
          <a:xfrm>
            <a:off x="833252" y="1164771"/>
            <a:ext cx="3346861" cy="2950029"/>
          </a:xfr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1E16A86F-C572-243D-5B87-EBE7CA070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252" y="4331504"/>
            <a:ext cx="3346861" cy="257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3D87CEF0-3EB0-E411-7E50-58D542A22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171" y="4331504"/>
            <a:ext cx="3346861" cy="257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Content Placeholder 9">
            <a:extLst>
              <a:ext uri="{FF2B5EF4-FFF2-40B4-BE49-F238E27FC236}">
                <a16:creationId xmlns:a16="http://schemas.microsoft.com/office/drawing/2014/main" id="{2D2218DD-F4EF-54B9-8185-8B4435F9AD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454" t="78540" r="69161" b="3846"/>
          <a:stretch/>
        </p:blipFill>
        <p:spPr>
          <a:xfrm>
            <a:off x="4398171" y="1164771"/>
            <a:ext cx="3115112" cy="2950028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E182100-9319-218B-F418-9C244233D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3920" y="4331504"/>
            <a:ext cx="3346861" cy="257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8B21B5-7C45-8FEA-EE24-5CFEA69ECDC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63504" t="52381" r="2034"/>
          <a:stretch/>
        </p:blipFill>
        <p:spPr>
          <a:xfrm>
            <a:off x="4398171" y="1164771"/>
            <a:ext cx="2409191" cy="29500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F0183A-1B88-4301-E17D-482EA42FD7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9154" y="4652157"/>
            <a:ext cx="11556287" cy="131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544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0F921-E6A7-6AA5-8724-92F1BF5FD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286" y="174171"/>
            <a:ext cx="7222889" cy="841829"/>
          </a:xfrm>
        </p:spPr>
        <p:txBody>
          <a:bodyPr>
            <a:normAutofit/>
          </a:bodyPr>
          <a:lstStyle/>
          <a:p>
            <a:r>
              <a:rPr lang="en-CH" dirty="0">
                <a:solidFill>
                  <a:schemeClr val="accent2">
                    <a:lumMod val="50000"/>
                  </a:schemeClr>
                </a:solidFill>
              </a:rPr>
              <a:t>ANOVA test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71616-94DA-72C2-A5A7-13372B4FC4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924" y="1161610"/>
            <a:ext cx="10997616" cy="250745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65F282-E8F9-AA05-5DE7-1B2E2DAB61A2}"/>
              </a:ext>
            </a:extLst>
          </p:cNvPr>
          <p:cNvSpPr txBox="1"/>
          <p:nvPr/>
        </p:nvSpPr>
        <p:spPr>
          <a:xfrm>
            <a:off x="558919" y="3978132"/>
            <a:ext cx="11003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The p-value </a:t>
            </a:r>
            <a:r>
              <a:rPr lang="en-GB" b="0" i="0" u="none" strike="noStrike" dirty="0">
                <a:solidFill>
                  <a:srgbClr val="212121"/>
                </a:solidFill>
                <a:effectLst/>
                <a:latin typeface="STIXGeneral-Regular"/>
              </a:rPr>
              <a:t>&lt;</a:t>
            </a:r>
            <a:r>
              <a:rPr lang="en-GB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0.05. Thus, we conclude with a certainty of 95% that there is at least one type of treatment that affects telomeres fragility.</a:t>
            </a:r>
            <a:endParaRPr lang="en-CH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065D66-B3A7-7225-FE04-425E313F7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781" y="1152692"/>
            <a:ext cx="5016787" cy="565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45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{717C4E9E-FC4D-7948-8DB9-7D6340665DBE}tf10001120</Template>
  <TotalTime>1368</TotalTime>
  <Words>260</Words>
  <Application>Microsoft Macintosh PowerPoint</Application>
  <PresentationFormat>Widescreen</PresentationFormat>
  <Paragraphs>15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Gill Sans MT</vt:lpstr>
      <vt:lpstr>Roboto</vt:lpstr>
      <vt:lpstr>STIXGeneral-Regular</vt:lpstr>
      <vt:lpstr>Parcel</vt:lpstr>
      <vt:lpstr>ANOVA - Analysis of Variance</vt:lpstr>
      <vt:lpstr>Effect of DNA damage on telomere replication</vt:lpstr>
      <vt:lpstr>ANOVA test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Galina Glousker</dc:creator>
  <cp:lastModifiedBy>Galina Glousker</cp:lastModifiedBy>
  <cp:revision>5</cp:revision>
  <dcterms:created xsi:type="dcterms:W3CDTF">2024-08-28T14:30:47Z</dcterms:created>
  <dcterms:modified xsi:type="dcterms:W3CDTF">2024-08-29T14:06:15Z</dcterms:modified>
</cp:coreProperties>
</file>

<file path=docProps/thumbnail.jpeg>
</file>